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258" r:id="rId6"/>
    <p:sldId id="259" r:id="rId7"/>
    <p:sldId id="270" r:id="rId8"/>
    <p:sldId id="271" r:id="rId9"/>
    <p:sldId id="260" r:id="rId10"/>
    <p:sldId id="261" r:id="rId11"/>
    <p:sldId id="268" r:id="rId12"/>
    <p:sldId id="262" r:id="rId13"/>
    <p:sldId id="269" r:id="rId14"/>
    <p:sldId id="263" r:id="rId15"/>
    <p:sldId id="264" r:id="rId16"/>
    <p:sldId id="265" r:id="rId17"/>
    <p:sldId id="266" r:id="rId18"/>
    <p:sldId id="267"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9" autoAdjust="0"/>
    <p:restoredTop sz="94660"/>
  </p:normalViewPr>
  <p:slideViewPr>
    <p:cSldViewPr snapToGrid="0">
      <p:cViewPr varScale="1">
        <p:scale>
          <a:sx n="72" d="100"/>
          <a:sy n="72" d="100"/>
        </p:scale>
        <p:origin x="456" y="6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413841-7D0E-4ED5-850C-4305C62235CD}" type="datetimeFigureOut">
              <a:rPr lang="nl-NL" smtClean="0"/>
              <a:t>9-1-2023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5DF346-A44A-4795-9EE5-1A420750B105}" type="slidenum">
              <a:rPr lang="nl-NL" smtClean="0"/>
              <a:t>‹nr.›</a:t>
            </a:fld>
            <a:endParaRPr lang="nl-NL"/>
          </a:p>
        </p:txBody>
      </p:sp>
    </p:spTree>
    <p:extLst>
      <p:ext uri="{BB962C8B-B14F-4D97-AF65-F5344CB8AC3E}">
        <p14:creationId xmlns:p14="http://schemas.microsoft.com/office/powerpoint/2010/main" val="626871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2</a:t>
            </a:fld>
            <a:endParaRPr lang="nl-NL"/>
          </a:p>
        </p:txBody>
      </p:sp>
    </p:spTree>
    <p:extLst>
      <p:ext uri="{BB962C8B-B14F-4D97-AF65-F5344CB8AC3E}">
        <p14:creationId xmlns:p14="http://schemas.microsoft.com/office/powerpoint/2010/main" val="2744482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11</a:t>
            </a:fld>
            <a:endParaRPr lang="nl-NL"/>
          </a:p>
        </p:txBody>
      </p:sp>
    </p:spTree>
    <p:extLst>
      <p:ext uri="{BB962C8B-B14F-4D97-AF65-F5344CB8AC3E}">
        <p14:creationId xmlns:p14="http://schemas.microsoft.com/office/powerpoint/2010/main" val="2292290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12</a:t>
            </a:fld>
            <a:endParaRPr lang="nl-NL"/>
          </a:p>
        </p:txBody>
      </p:sp>
    </p:spTree>
    <p:extLst>
      <p:ext uri="{BB962C8B-B14F-4D97-AF65-F5344CB8AC3E}">
        <p14:creationId xmlns:p14="http://schemas.microsoft.com/office/powerpoint/2010/main" val="3540194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13</a:t>
            </a:fld>
            <a:endParaRPr lang="nl-NL"/>
          </a:p>
        </p:txBody>
      </p:sp>
    </p:spTree>
    <p:extLst>
      <p:ext uri="{BB962C8B-B14F-4D97-AF65-F5344CB8AC3E}">
        <p14:creationId xmlns:p14="http://schemas.microsoft.com/office/powerpoint/2010/main" val="2070149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14</a:t>
            </a:fld>
            <a:endParaRPr lang="nl-NL"/>
          </a:p>
        </p:txBody>
      </p:sp>
    </p:spTree>
    <p:extLst>
      <p:ext uri="{BB962C8B-B14F-4D97-AF65-F5344CB8AC3E}">
        <p14:creationId xmlns:p14="http://schemas.microsoft.com/office/powerpoint/2010/main" val="4065418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15</a:t>
            </a:fld>
            <a:endParaRPr lang="nl-NL"/>
          </a:p>
        </p:txBody>
      </p:sp>
    </p:spTree>
    <p:extLst>
      <p:ext uri="{BB962C8B-B14F-4D97-AF65-F5344CB8AC3E}">
        <p14:creationId xmlns:p14="http://schemas.microsoft.com/office/powerpoint/2010/main" val="4040219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3</a:t>
            </a:fld>
            <a:endParaRPr lang="nl-NL"/>
          </a:p>
        </p:txBody>
      </p:sp>
    </p:spTree>
    <p:extLst>
      <p:ext uri="{BB962C8B-B14F-4D97-AF65-F5344CB8AC3E}">
        <p14:creationId xmlns:p14="http://schemas.microsoft.com/office/powerpoint/2010/main" val="714611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4</a:t>
            </a:fld>
            <a:endParaRPr lang="nl-NL"/>
          </a:p>
        </p:txBody>
      </p:sp>
    </p:spTree>
    <p:extLst>
      <p:ext uri="{BB962C8B-B14F-4D97-AF65-F5344CB8AC3E}">
        <p14:creationId xmlns:p14="http://schemas.microsoft.com/office/powerpoint/2010/main" val="2801362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5</a:t>
            </a:fld>
            <a:endParaRPr lang="nl-NL"/>
          </a:p>
        </p:txBody>
      </p:sp>
    </p:spTree>
    <p:extLst>
      <p:ext uri="{BB962C8B-B14F-4D97-AF65-F5344CB8AC3E}">
        <p14:creationId xmlns:p14="http://schemas.microsoft.com/office/powerpoint/2010/main" val="2980848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6</a:t>
            </a:fld>
            <a:endParaRPr lang="nl-NL"/>
          </a:p>
        </p:txBody>
      </p:sp>
    </p:spTree>
    <p:extLst>
      <p:ext uri="{BB962C8B-B14F-4D97-AF65-F5344CB8AC3E}">
        <p14:creationId xmlns:p14="http://schemas.microsoft.com/office/powerpoint/2010/main" val="2822397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7</a:t>
            </a:fld>
            <a:endParaRPr lang="nl-NL"/>
          </a:p>
        </p:txBody>
      </p:sp>
    </p:spTree>
    <p:extLst>
      <p:ext uri="{BB962C8B-B14F-4D97-AF65-F5344CB8AC3E}">
        <p14:creationId xmlns:p14="http://schemas.microsoft.com/office/powerpoint/2010/main" val="3796683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8</a:t>
            </a:fld>
            <a:endParaRPr lang="nl-NL"/>
          </a:p>
        </p:txBody>
      </p:sp>
    </p:spTree>
    <p:extLst>
      <p:ext uri="{BB962C8B-B14F-4D97-AF65-F5344CB8AC3E}">
        <p14:creationId xmlns:p14="http://schemas.microsoft.com/office/powerpoint/2010/main" val="2476535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9</a:t>
            </a:fld>
            <a:endParaRPr lang="nl-NL"/>
          </a:p>
        </p:txBody>
      </p:sp>
    </p:spTree>
    <p:extLst>
      <p:ext uri="{BB962C8B-B14F-4D97-AF65-F5344CB8AC3E}">
        <p14:creationId xmlns:p14="http://schemas.microsoft.com/office/powerpoint/2010/main" val="546061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10</a:t>
            </a:fld>
            <a:endParaRPr lang="nl-NL"/>
          </a:p>
        </p:txBody>
      </p:sp>
    </p:spTree>
    <p:extLst>
      <p:ext uri="{BB962C8B-B14F-4D97-AF65-F5344CB8AC3E}">
        <p14:creationId xmlns:p14="http://schemas.microsoft.com/office/powerpoint/2010/main" val="20856044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Openingsdia">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kstvak 5"/>
          <p:cNvSpPr txBox="1"/>
          <p:nvPr/>
        </p:nvSpPr>
        <p:spPr>
          <a:xfrm>
            <a:off x="1130533" y="6142150"/>
            <a:ext cx="4680065" cy="369332"/>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641450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eldi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nl-NL"/>
              <a:t>Klik om de stijl te bewerken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7" name="Date Placeholder 6"/>
          <p:cNvSpPr>
            <a:spLocks noGrp="1"/>
          </p:cNvSpPr>
          <p:nvPr>
            <p:ph type="dt" sz="half" idx="10"/>
          </p:nvPr>
        </p:nvSpPr>
        <p:spPr/>
        <p:txBody>
          <a:bodyPr/>
          <a:lstStyle/>
          <a:p>
            <a:fld id="{AC8AB3E6-CF75-4834-87AD-C1A0F9BB7B7B}" type="datetimeFigureOut">
              <a:rPr lang="nl-NL" smtClean="0"/>
              <a:t>9-1-2023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1313449580"/>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517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7805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42808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6488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4388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54039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990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lotdia">
    <p:spTree>
      <p:nvGrpSpPr>
        <p:cNvPr id="1" name=""/>
        <p:cNvGrpSpPr/>
        <p:nvPr/>
      </p:nvGrpSpPr>
      <p:grpSpPr>
        <a:xfrm>
          <a:off x="0" y="0"/>
          <a:ext cx="0" cy="0"/>
          <a:chOff x="0" y="0"/>
          <a:chExt cx="0" cy="0"/>
        </a:xfrm>
      </p:grpSpPr>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kstvak 2"/>
          <p:cNvSpPr txBox="1"/>
          <p:nvPr/>
        </p:nvSpPr>
        <p:spPr>
          <a:xfrm>
            <a:off x="1130533" y="6142150"/>
            <a:ext cx="4680065" cy="369332"/>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54976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Afbeelding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62569276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 id="2147483657" r:id="rId6"/>
    <p:sldLayoutId id="2147483654" r:id="rId7"/>
    <p:sldLayoutId id="2147483655" r:id="rId8"/>
    <p:sldLayoutId id="2147483656" r:id="rId9"/>
    <p:sldLayoutId id="2147483658" r:id="rId10"/>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s://maken.wikiwijs.nl/124469/Plantenteelt__plannen_en_optimaliseren_HKS#!page-4343374"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maken.wikiwijs.nl/bestanden/870700/Teelttechnisch%20management%20met%20illustraties.docx"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4606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312E5A29-7E4B-EE16-7E7A-30598814C9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0279" y="215793"/>
            <a:ext cx="5085832" cy="6426414"/>
          </a:xfrm>
          <a:prstGeom prst="rect">
            <a:avLst/>
          </a:prstGeom>
        </p:spPr>
      </p:pic>
      <p:pic>
        <p:nvPicPr>
          <p:cNvPr id="6" name="Afbeelding 5">
            <a:extLst>
              <a:ext uri="{FF2B5EF4-FFF2-40B4-BE49-F238E27FC236}">
                <a16:creationId xmlns:a16="http://schemas.microsoft.com/office/drawing/2014/main" id="{6DC7C06C-9382-3EC1-D50C-81CA721F4337}"/>
              </a:ext>
            </a:extLst>
          </p:cNvPr>
          <p:cNvPicPr>
            <a:picLocks noChangeAspect="1"/>
          </p:cNvPicPr>
          <p:nvPr/>
        </p:nvPicPr>
        <p:blipFill>
          <a:blip r:embed="rId4"/>
          <a:stretch>
            <a:fillRect/>
          </a:stretch>
        </p:blipFill>
        <p:spPr>
          <a:xfrm>
            <a:off x="9037983" y="4172231"/>
            <a:ext cx="2670018" cy="2175823"/>
          </a:xfrm>
          <a:prstGeom prst="rect">
            <a:avLst/>
          </a:prstGeom>
        </p:spPr>
      </p:pic>
    </p:spTree>
    <p:extLst>
      <p:ext uri="{BB962C8B-B14F-4D97-AF65-F5344CB8AC3E}">
        <p14:creationId xmlns:p14="http://schemas.microsoft.com/office/powerpoint/2010/main" val="980956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Opdracht plattegrond 1</a:t>
            </a:r>
          </a:p>
        </p:txBody>
      </p:sp>
      <p:sp>
        <p:nvSpPr>
          <p:cNvPr id="3" name="Tijdelijke aanduiding voor inhoud 2"/>
          <p:cNvSpPr>
            <a:spLocks noGrp="1"/>
          </p:cNvSpPr>
          <p:nvPr>
            <p:ph idx="1"/>
          </p:nvPr>
        </p:nvSpPr>
        <p:spPr/>
        <p:txBody>
          <a:bodyPr>
            <a:normAutofit lnSpcReduction="10000"/>
          </a:bodyPr>
          <a:lstStyle/>
          <a:p>
            <a:pPr marL="0" indent="0">
              <a:buNone/>
            </a:pPr>
            <a:r>
              <a:rPr lang="nl-NL" dirty="0"/>
              <a:t>Maak een plattegrond van je leerbedrijf. </a:t>
            </a:r>
          </a:p>
          <a:p>
            <a:pPr lvl="0"/>
            <a:r>
              <a:rPr lang="nl-NL" dirty="0"/>
              <a:t>De plattegrond moet op schaal </a:t>
            </a:r>
          </a:p>
          <a:p>
            <a:pPr lvl="0"/>
            <a:r>
              <a:rPr lang="nl-NL" dirty="0"/>
              <a:t>Hij moet voorzien zijn van een tekening met vooraanzicht van het bedrijf. </a:t>
            </a:r>
          </a:p>
          <a:p>
            <a:pPr lvl="0"/>
            <a:r>
              <a:rPr lang="nl-NL" dirty="0"/>
              <a:t>De afmetingen moeten worden beschreven als in bijlage 1.</a:t>
            </a:r>
          </a:p>
          <a:p>
            <a:pPr lvl="0"/>
            <a:r>
              <a:rPr lang="nl-NL" dirty="0"/>
              <a:t>De ruimtebenutting van het kasoppervlak/de afdeling is berekend.</a:t>
            </a:r>
          </a:p>
          <a:p>
            <a:pPr lvl="0"/>
            <a:r>
              <a:rPr lang="nl-NL" dirty="0"/>
              <a:t>In de plattegrond geef je, in 1 afdeling, alle verwarmingsbuizen  en alle waterleidingen aan.</a:t>
            </a:r>
          </a:p>
          <a:p>
            <a:pPr lvl="0"/>
            <a:endParaRPr lang="nl-NL" dirty="0"/>
          </a:p>
          <a:p>
            <a:pPr lvl="0" indent="0">
              <a:buNone/>
            </a:pPr>
            <a:r>
              <a:rPr lang="nl-NL" dirty="0"/>
              <a:t> </a:t>
            </a:r>
            <a:r>
              <a:rPr lang="nl-NL" i="1" dirty="0"/>
              <a:t>Let op voor boomkwekerij studenten:</a:t>
            </a:r>
          </a:p>
          <a:p>
            <a:pPr lvl="0" indent="0">
              <a:buNone/>
            </a:pPr>
            <a:r>
              <a:rPr lang="nl-NL" i="1" dirty="0"/>
              <a:t>Daar waar staat kas lees je afdeling of perceel</a:t>
            </a:r>
          </a:p>
          <a:p>
            <a:pPr marL="0" indent="0">
              <a:buNone/>
            </a:pPr>
            <a:endParaRPr lang="nl-NL" dirty="0"/>
          </a:p>
        </p:txBody>
      </p:sp>
      <p:pic>
        <p:nvPicPr>
          <p:cNvPr id="6" name="Afbeelding 5">
            <a:extLst>
              <a:ext uri="{FF2B5EF4-FFF2-40B4-BE49-F238E27FC236}">
                <a16:creationId xmlns:a16="http://schemas.microsoft.com/office/drawing/2014/main" id="{2900D165-B53B-65F4-517F-9DC777774781}"/>
              </a:ext>
            </a:extLst>
          </p:cNvPr>
          <p:cNvPicPr>
            <a:picLocks noChangeAspect="1"/>
          </p:cNvPicPr>
          <p:nvPr/>
        </p:nvPicPr>
        <p:blipFill>
          <a:blip r:embed="rId3"/>
          <a:stretch>
            <a:fillRect/>
          </a:stretch>
        </p:blipFill>
        <p:spPr>
          <a:xfrm>
            <a:off x="8576338" y="4556263"/>
            <a:ext cx="3615661" cy="1950554"/>
          </a:xfrm>
          <a:prstGeom prst="rect">
            <a:avLst/>
          </a:prstGeom>
        </p:spPr>
      </p:pic>
    </p:spTree>
    <p:extLst>
      <p:ext uri="{BB962C8B-B14F-4D97-AF65-F5344CB8AC3E}">
        <p14:creationId xmlns:p14="http://schemas.microsoft.com/office/powerpoint/2010/main" val="12806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Opdracht plattegrond 2</a:t>
            </a:r>
          </a:p>
        </p:txBody>
      </p:sp>
      <p:sp>
        <p:nvSpPr>
          <p:cNvPr id="3" name="Tijdelijke aanduiding voor inhoud 2"/>
          <p:cNvSpPr>
            <a:spLocks noGrp="1"/>
          </p:cNvSpPr>
          <p:nvPr>
            <p:ph idx="1"/>
          </p:nvPr>
        </p:nvSpPr>
        <p:spPr/>
        <p:txBody>
          <a:bodyPr>
            <a:normAutofit/>
          </a:bodyPr>
          <a:lstStyle/>
          <a:p>
            <a:pPr lvl="0"/>
            <a:r>
              <a:rPr lang="nl-NL" dirty="0"/>
              <a:t>In de plattegrond geef je, in 1 afdeling, alle verwarmingsbuizen  en alle waterleidingen aan. </a:t>
            </a:r>
          </a:p>
          <a:p>
            <a:pPr lvl="0"/>
            <a:r>
              <a:rPr lang="nl-NL" dirty="0"/>
              <a:t>Geef aan welke planten/gewassen er jaarrond worden gekweekt, hier werk je de volgende opdrachten mee verder.</a:t>
            </a:r>
          </a:p>
          <a:p>
            <a:pPr lvl="0"/>
            <a:r>
              <a:rPr lang="nl-NL" dirty="0"/>
              <a:t>De bemestingsruimte moet ruim aan bod komen, hier moet een foto van toegevoegd worden. </a:t>
            </a:r>
          </a:p>
          <a:p>
            <a:pPr lvl="0"/>
            <a:r>
              <a:rPr lang="nl-NL" dirty="0"/>
              <a:t>Er moet een legenda aanwezig zijn </a:t>
            </a:r>
          </a:p>
          <a:p>
            <a:pPr lvl="0"/>
            <a:r>
              <a:rPr lang="nl-NL" dirty="0"/>
              <a:t>In de plattegrond moet te zien zijn op welke ondergrond de planten worden gekweekt. (tafels, goten, eb- en vloedvloer, antiworteldoek enz.) </a:t>
            </a:r>
          </a:p>
          <a:p>
            <a:pPr marL="0" indent="0">
              <a:buNone/>
            </a:pPr>
            <a:endParaRPr lang="nl-NL" dirty="0"/>
          </a:p>
        </p:txBody>
      </p:sp>
    </p:spTree>
    <p:extLst>
      <p:ext uri="{BB962C8B-B14F-4D97-AF65-F5344CB8AC3E}">
        <p14:creationId xmlns:p14="http://schemas.microsoft.com/office/powerpoint/2010/main" val="339208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697B1C56-E244-B347-35C9-3F039771082E}"/>
              </a:ext>
            </a:extLst>
          </p:cNvPr>
          <p:cNvPicPr>
            <a:picLocks noChangeAspect="1"/>
          </p:cNvPicPr>
          <p:nvPr/>
        </p:nvPicPr>
        <p:blipFill>
          <a:blip r:embed="rId3"/>
          <a:stretch>
            <a:fillRect/>
          </a:stretch>
        </p:blipFill>
        <p:spPr>
          <a:xfrm>
            <a:off x="8882634" y="45033"/>
            <a:ext cx="3216602" cy="1982550"/>
          </a:xfrm>
          <a:prstGeom prst="rect">
            <a:avLst/>
          </a:prstGeom>
        </p:spPr>
      </p:pic>
      <p:sp>
        <p:nvSpPr>
          <p:cNvPr id="2" name="Titel 1"/>
          <p:cNvSpPr>
            <a:spLocks noGrp="1"/>
          </p:cNvSpPr>
          <p:nvPr>
            <p:ph type="title"/>
          </p:nvPr>
        </p:nvSpPr>
        <p:spPr/>
        <p:txBody>
          <a:bodyPr/>
          <a:lstStyle/>
          <a:p>
            <a:r>
              <a:rPr lang="nl-NL" dirty="0"/>
              <a:t>Wat is een plattegrond?</a:t>
            </a:r>
          </a:p>
        </p:txBody>
      </p:sp>
      <p:sp>
        <p:nvSpPr>
          <p:cNvPr id="3" name="Tijdelijke aanduiding voor inhoud 2"/>
          <p:cNvSpPr>
            <a:spLocks noGrp="1"/>
          </p:cNvSpPr>
          <p:nvPr>
            <p:ph idx="1"/>
          </p:nvPr>
        </p:nvSpPr>
        <p:spPr/>
        <p:txBody>
          <a:bodyPr>
            <a:normAutofit/>
          </a:bodyPr>
          <a:lstStyle/>
          <a:p>
            <a:pPr marL="0" indent="0">
              <a:buNone/>
            </a:pPr>
            <a:r>
              <a:rPr lang="nl-NL" dirty="0"/>
              <a:t>Een plattegrond is een horizontale doorsnede van bijvoorbeeld een stukje grond of een huis. Je kijkt er als het ware van boven loodrecht in. Op een plattegrond kun je zien wat zich waar bevindt. </a:t>
            </a:r>
          </a:p>
          <a:p>
            <a:pPr marL="0" indent="0">
              <a:buNone/>
            </a:pPr>
            <a:r>
              <a:rPr lang="nl-NL" dirty="0"/>
              <a:t>Omdat meestal de maten naast de plattegrond zijn aangegeven, kun je aflezen hoe groot de attributen op de plattegrond zijn. </a:t>
            </a:r>
          </a:p>
          <a:p>
            <a:pPr marL="0" indent="0">
              <a:buNone/>
            </a:pPr>
            <a:r>
              <a:rPr lang="nl-NL" dirty="0"/>
              <a:t>Plattegronden worden onder meer gebruikt om van tevoren de inrichtingsmogelijkheden te beoordelen en te komen tot een optimale benutting van de ruimte.</a:t>
            </a:r>
          </a:p>
          <a:p>
            <a:pPr lvl="0"/>
            <a:endParaRPr lang="nl-NL" dirty="0"/>
          </a:p>
          <a:p>
            <a:pPr marL="0" indent="0">
              <a:buNone/>
            </a:pPr>
            <a:endParaRPr lang="nl-NL" dirty="0"/>
          </a:p>
        </p:txBody>
      </p:sp>
    </p:spTree>
    <p:extLst>
      <p:ext uri="{BB962C8B-B14F-4D97-AF65-F5344CB8AC3E}">
        <p14:creationId xmlns:p14="http://schemas.microsoft.com/office/powerpoint/2010/main" val="2940421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3"/>
          <a:stretch>
            <a:fillRect/>
          </a:stretch>
        </p:blipFill>
        <p:spPr>
          <a:xfrm>
            <a:off x="7280147" y="3490808"/>
            <a:ext cx="4211270" cy="2791192"/>
          </a:xfrm>
          <a:prstGeom prst="rect">
            <a:avLst/>
          </a:prstGeom>
          <a:effectLst>
            <a:softEdge rad="406400"/>
          </a:effectLst>
        </p:spPr>
      </p:pic>
      <p:sp>
        <p:nvSpPr>
          <p:cNvPr id="2" name="Titel 1"/>
          <p:cNvSpPr>
            <a:spLocks noGrp="1"/>
          </p:cNvSpPr>
          <p:nvPr>
            <p:ph type="title"/>
          </p:nvPr>
        </p:nvSpPr>
        <p:spPr/>
        <p:txBody>
          <a:bodyPr>
            <a:normAutofit fontScale="90000"/>
          </a:bodyPr>
          <a:lstStyle/>
          <a:p>
            <a:r>
              <a:rPr lang="nl-NL" dirty="0"/>
              <a:t>Hoe maak ik een plattegrond op schaal? </a:t>
            </a:r>
          </a:p>
        </p:txBody>
      </p:sp>
      <p:sp>
        <p:nvSpPr>
          <p:cNvPr id="3" name="Tijdelijke aanduiding voor inhoud 2"/>
          <p:cNvSpPr>
            <a:spLocks noGrp="1"/>
          </p:cNvSpPr>
          <p:nvPr>
            <p:ph idx="1"/>
          </p:nvPr>
        </p:nvSpPr>
        <p:spPr/>
        <p:txBody>
          <a:bodyPr>
            <a:normAutofit lnSpcReduction="10000"/>
          </a:bodyPr>
          <a:lstStyle/>
          <a:p>
            <a:pPr marL="0" indent="0">
              <a:buNone/>
            </a:pPr>
            <a:r>
              <a:rPr lang="nl-NL" dirty="0"/>
              <a:t>Plattegronden worden op schaal getekend. Afhankelijk van de grootte van de plattegrond en de afmetingen van het gebouw of van de ruimte wordt een schaal gekozen. Er zijn twee veel gebruikte schalen. </a:t>
            </a:r>
          </a:p>
          <a:p>
            <a:pPr marL="0" indent="0">
              <a:buNone/>
            </a:pPr>
            <a:r>
              <a:rPr lang="nl-NL" b="1" dirty="0"/>
              <a:t>Schaal 1</a:t>
            </a:r>
            <a:r>
              <a:rPr lang="nl-NL" dirty="0"/>
              <a:t>:</a:t>
            </a:r>
            <a:r>
              <a:rPr lang="nl-NL" b="1" dirty="0"/>
              <a:t>100 </a:t>
            </a:r>
            <a:r>
              <a:rPr lang="nl-NL" dirty="0"/>
              <a:t>(als het vertrek erg groot is). </a:t>
            </a:r>
          </a:p>
          <a:p>
            <a:pPr marL="0" indent="0">
              <a:buNone/>
            </a:pPr>
            <a:r>
              <a:rPr lang="nl-NL" dirty="0"/>
              <a:t>1 cm op de tekening is in werkelijkheid 1 m. </a:t>
            </a:r>
          </a:p>
          <a:p>
            <a:pPr marL="0" lvl="0" indent="0">
              <a:buNone/>
            </a:pPr>
            <a:r>
              <a:rPr lang="nl-NL" dirty="0"/>
              <a:t>0,5 cm op de tekening is in werkelijkheid 50 cm. </a:t>
            </a:r>
          </a:p>
          <a:p>
            <a:pPr marL="0" lvl="0" indent="0">
              <a:buNone/>
            </a:pPr>
            <a:r>
              <a:rPr lang="nl-NL" dirty="0"/>
              <a:t>1 mm op de tekening is in werkelijkheid 10 cm. </a:t>
            </a:r>
          </a:p>
          <a:p>
            <a:pPr marL="0" indent="0">
              <a:buNone/>
            </a:pPr>
            <a:r>
              <a:rPr lang="nl-NL" b="1" dirty="0"/>
              <a:t>Schaal 1</a:t>
            </a:r>
            <a:r>
              <a:rPr lang="nl-NL" dirty="0"/>
              <a:t>:</a:t>
            </a:r>
            <a:r>
              <a:rPr lang="nl-NL" b="1" dirty="0"/>
              <a:t>50 </a:t>
            </a:r>
            <a:r>
              <a:rPr lang="nl-NL" dirty="0"/>
              <a:t>(een veel gebruikte schaal). </a:t>
            </a:r>
          </a:p>
          <a:p>
            <a:pPr lvl="0"/>
            <a:r>
              <a:rPr lang="nl-NL" dirty="0"/>
              <a:t>2 cm op de tekening is in werkelijkheid 1 m. </a:t>
            </a:r>
          </a:p>
          <a:p>
            <a:pPr lvl="0"/>
            <a:r>
              <a:rPr lang="nl-NL" dirty="0"/>
              <a:t>1 cm op de tekening is in werkelijkheid 50 cm. </a:t>
            </a:r>
          </a:p>
          <a:p>
            <a:pPr lvl="0"/>
            <a:r>
              <a:rPr lang="nl-NL" dirty="0"/>
              <a:t>1 mm op de tekening is in werkelijkheid 5 cm. </a:t>
            </a:r>
          </a:p>
          <a:p>
            <a:pPr marL="0" indent="0">
              <a:buNone/>
            </a:pPr>
            <a:endParaRPr lang="nl-NL" dirty="0"/>
          </a:p>
          <a:p>
            <a:pPr lvl="0"/>
            <a:endParaRPr lang="nl-NL" dirty="0"/>
          </a:p>
          <a:p>
            <a:pPr marL="0" indent="0">
              <a:buNone/>
            </a:pPr>
            <a:endParaRPr lang="nl-NL" dirty="0"/>
          </a:p>
        </p:txBody>
      </p:sp>
    </p:spTree>
    <p:extLst>
      <p:ext uri="{BB962C8B-B14F-4D97-AF65-F5344CB8AC3E}">
        <p14:creationId xmlns:p14="http://schemas.microsoft.com/office/powerpoint/2010/main" val="182263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24FC0D71-9018-5A7F-F974-81C08AEE9804}"/>
              </a:ext>
            </a:extLst>
          </p:cNvPr>
          <p:cNvPicPr>
            <a:picLocks noChangeAspect="1"/>
          </p:cNvPicPr>
          <p:nvPr/>
        </p:nvPicPr>
        <p:blipFill>
          <a:blip r:embed="rId3"/>
          <a:stretch>
            <a:fillRect/>
          </a:stretch>
        </p:blipFill>
        <p:spPr>
          <a:xfrm>
            <a:off x="5921999" y="3640536"/>
            <a:ext cx="5739453" cy="2813273"/>
          </a:xfrm>
          <a:prstGeom prst="rect">
            <a:avLst/>
          </a:prstGeom>
        </p:spPr>
      </p:pic>
      <p:sp>
        <p:nvSpPr>
          <p:cNvPr id="2" name="Titel 1"/>
          <p:cNvSpPr>
            <a:spLocks noGrp="1"/>
          </p:cNvSpPr>
          <p:nvPr>
            <p:ph type="title"/>
          </p:nvPr>
        </p:nvSpPr>
        <p:spPr/>
        <p:txBody>
          <a:bodyPr/>
          <a:lstStyle/>
          <a:p>
            <a:r>
              <a:rPr lang="nl-NL" dirty="0"/>
              <a:t>Aan de slag!</a:t>
            </a:r>
          </a:p>
        </p:txBody>
      </p:sp>
      <p:sp>
        <p:nvSpPr>
          <p:cNvPr id="3" name="Tijdelijke aanduiding voor inhoud 2"/>
          <p:cNvSpPr>
            <a:spLocks noGrp="1"/>
          </p:cNvSpPr>
          <p:nvPr>
            <p:ph idx="1"/>
          </p:nvPr>
        </p:nvSpPr>
        <p:spPr/>
        <p:txBody>
          <a:bodyPr>
            <a:normAutofit/>
          </a:bodyPr>
          <a:lstStyle/>
          <a:p>
            <a:pPr marL="0" indent="0">
              <a:buNone/>
            </a:pPr>
            <a:r>
              <a:rPr lang="nl-NL" dirty="0"/>
              <a:t>Lees, van het boekje </a:t>
            </a:r>
            <a:r>
              <a:rPr lang="nl-NL" dirty="0" err="1"/>
              <a:t>Teelttechnisch</a:t>
            </a:r>
            <a:r>
              <a:rPr lang="nl-NL" dirty="0"/>
              <a:t> management, bladzijde 1 t/m 4 door.</a:t>
            </a:r>
          </a:p>
          <a:p>
            <a:r>
              <a:rPr lang="nl-NL" dirty="0"/>
              <a:t>Maak de opdracht op bladzijde 4 (Plattegrond)</a:t>
            </a:r>
          </a:p>
          <a:p>
            <a:r>
              <a:rPr lang="nl-NL" dirty="0"/>
              <a:t>Ben je klaar met de plattegrond?</a:t>
            </a:r>
          </a:p>
          <a:p>
            <a:pPr lvl="1"/>
            <a:r>
              <a:rPr lang="nl-NL" dirty="0"/>
              <a:t>Lees hoofdstuk 2 door en begin met de opdracht 2.5.</a:t>
            </a:r>
          </a:p>
          <a:p>
            <a:pPr marL="0" indent="0">
              <a:buNone/>
            </a:pPr>
            <a:endParaRPr lang="nl-NL" dirty="0"/>
          </a:p>
          <a:p>
            <a:pPr lvl="0"/>
            <a:endParaRPr lang="nl-NL" dirty="0"/>
          </a:p>
          <a:p>
            <a:pPr marL="0" indent="0">
              <a:buNone/>
            </a:pPr>
            <a:endParaRPr lang="nl-NL" dirty="0"/>
          </a:p>
        </p:txBody>
      </p:sp>
      <p:pic>
        <p:nvPicPr>
          <p:cNvPr id="8" name="Afbeelding 7">
            <a:extLst>
              <a:ext uri="{FF2B5EF4-FFF2-40B4-BE49-F238E27FC236}">
                <a16:creationId xmlns:a16="http://schemas.microsoft.com/office/drawing/2014/main" id="{CF8D0A1C-7D02-FF6E-12F1-0FE13B9EC31E}"/>
              </a:ext>
            </a:extLst>
          </p:cNvPr>
          <p:cNvPicPr>
            <a:picLocks noChangeAspect="1"/>
          </p:cNvPicPr>
          <p:nvPr/>
        </p:nvPicPr>
        <p:blipFill>
          <a:blip r:embed="rId4"/>
          <a:stretch>
            <a:fillRect/>
          </a:stretch>
        </p:blipFill>
        <p:spPr>
          <a:xfrm>
            <a:off x="311890" y="3640536"/>
            <a:ext cx="5452806" cy="2681114"/>
          </a:xfrm>
          <a:prstGeom prst="rect">
            <a:avLst/>
          </a:prstGeom>
        </p:spPr>
      </p:pic>
    </p:spTree>
    <p:extLst>
      <p:ext uri="{BB962C8B-B14F-4D97-AF65-F5344CB8AC3E}">
        <p14:creationId xmlns:p14="http://schemas.microsoft.com/office/powerpoint/2010/main" val="287607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err="1"/>
              <a:t>Teelttechnisch</a:t>
            </a:r>
            <a:r>
              <a:rPr lang="nl-NL" dirty="0"/>
              <a:t> management</a:t>
            </a:r>
          </a:p>
        </p:txBody>
      </p:sp>
      <p:sp>
        <p:nvSpPr>
          <p:cNvPr id="3" name="Ondertitel 2"/>
          <p:cNvSpPr>
            <a:spLocks noGrp="1"/>
          </p:cNvSpPr>
          <p:nvPr>
            <p:ph type="subTitle" idx="1"/>
          </p:nvPr>
        </p:nvSpPr>
        <p:spPr/>
        <p:txBody>
          <a:bodyPr/>
          <a:lstStyle/>
          <a:p>
            <a:r>
              <a:rPr lang="nl-NL" dirty="0"/>
              <a:t>Optimaliseren teeltplanning</a:t>
            </a:r>
          </a:p>
        </p:txBody>
      </p:sp>
    </p:spTree>
    <p:extLst>
      <p:ext uri="{BB962C8B-B14F-4D97-AF65-F5344CB8AC3E}">
        <p14:creationId xmlns:p14="http://schemas.microsoft.com/office/powerpoint/2010/main" val="3237251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Planning</a:t>
            </a:r>
          </a:p>
        </p:txBody>
      </p:sp>
      <p:sp>
        <p:nvSpPr>
          <p:cNvPr id="3" name="Tijdelijke aanduiding voor inhoud 2"/>
          <p:cNvSpPr>
            <a:spLocks noGrp="1"/>
          </p:cNvSpPr>
          <p:nvPr>
            <p:ph idx="1"/>
          </p:nvPr>
        </p:nvSpPr>
        <p:spPr/>
        <p:txBody>
          <a:bodyPr/>
          <a:lstStyle/>
          <a:p>
            <a:r>
              <a:rPr lang="nl-NL" dirty="0"/>
              <a:t>Les 1: Het voorbeeldbedrijf</a:t>
            </a:r>
          </a:p>
          <a:p>
            <a:r>
              <a:rPr lang="nl-NL" dirty="0"/>
              <a:t>Les 2: Planning en teelt</a:t>
            </a:r>
          </a:p>
          <a:p>
            <a:r>
              <a:rPr lang="nl-NL" dirty="0"/>
              <a:t>Les 3: Planning en ruimte</a:t>
            </a:r>
          </a:p>
          <a:p>
            <a:r>
              <a:rPr lang="nl-NL" dirty="0"/>
              <a:t>Les 4: Planning en tijd</a:t>
            </a:r>
          </a:p>
          <a:p>
            <a:r>
              <a:rPr lang="nl-NL" dirty="0"/>
              <a:t>Les 5: Planning en arbeid</a:t>
            </a:r>
          </a:p>
          <a:p>
            <a:r>
              <a:rPr lang="nl-NL" dirty="0"/>
              <a:t>Les 6: Planning en opbrengst</a:t>
            </a:r>
          </a:p>
          <a:p>
            <a:r>
              <a:rPr lang="nl-NL" dirty="0"/>
              <a:t>Les 7: Samenvatting</a:t>
            </a: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9034" y="3924608"/>
            <a:ext cx="4048125" cy="2686050"/>
          </a:xfrm>
          <a:prstGeom prst="rect">
            <a:avLst/>
          </a:prstGeom>
          <a:effectLst>
            <a:softEdge rad="381000"/>
          </a:effectLst>
        </p:spPr>
      </p:pic>
    </p:spTree>
    <p:extLst>
      <p:ext uri="{BB962C8B-B14F-4D97-AF65-F5344CB8AC3E}">
        <p14:creationId xmlns:p14="http://schemas.microsoft.com/office/powerpoint/2010/main" val="165058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Planning</a:t>
            </a:r>
          </a:p>
        </p:txBody>
      </p:sp>
      <p:sp>
        <p:nvSpPr>
          <p:cNvPr id="3" name="Tijdelijke aanduiding voor inhoud 2"/>
          <p:cNvSpPr>
            <a:spLocks noGrp="1"/>
          </p:cNvSpPr>
          <p:nvPr>
            <p:ph idx="1"/>
          </p:nvPr>
        </p:nvSpPr>
        <p:spPr/>
        <p:txBody>
          <a:bodyPr/>
          <a:lstStyle/>
          <a:p>
            <a:r>
              <a:rPr lang="nl-NL" dirty="0"/>
              <a:t>Les 1: Het voorbeeldbedrijf</a:t>
            </a:r>
          </a:p>
        </p:txBody>
      </p:sp>
      <p:pic>
        <p:nvPicPr>
          <p:cNvPr id="6" name="Afbeelding 5">
            <a:extLst>
              <a:ext uri="{FF2B5EF4-FFF2-40B4-BE49-F238E27FC236}">
                <a16:creationId xmlns:a16="http://schemas.microsoft.com/office/drawing/2014/main" id="{95463D43-14CA-7EB4-EA5A-BCA6EA9F6B46}"/>
              </a:ext>
            </a:extLst>
          </p:cNvPr>
          <p:cNvPicPr>
            <a:picLocks noChangeAspect="1"/>
          </p:cNvPicPr>
          <p:nvPr/>
        </p:nvPicPr>
        <p:blipFill>
          <a:blip r:embed="rId3"/>
          <a:stretch>
            <a:fillRect/>
          </a:stretch>
        </p:blipFill>
        <p:spPr>
          <a:xfrm>
            <a:off x="6096000" y="2165902"/>
            <a:ext cx="3086100" cy="4381500"/>
          </a:xfrm>
          <a:prstGeom prst="rect">
            <a:avLst/>
          </a:prstGeom>
        </p:spPr>
      </p:pic>
      <p:pic>
        <p:nvPicPr>
          <p:cNvPr id="8" name="Afbeelding 7">
            <a:extLst>
              <a:ext uri="{FF2B5EF4-FFF2-40B4-BE49-F238E27FC236}">
                <a16:creationId xmlns:a16="http://schemas.microsoft.com/office/drawing/2014/main" id="{D458B415-7F4F-EFC3-8402-7788163D6498}"/>
              </a:ext>
            </a:extLst>
          </p:cNvPr>
          <p:cNvPicPr>
            <a:picLocks noChangeAspect="1"/>
          </p:cNvPicPr>
          <p:nvPr/>
        </p:nvPicPr>
        <p:blipFill>
          <a:blip r:embed="rId4"/>
          <a:stretch>
            <a:fillRect/>
          </a:stretch>
        </p:blipFill>
        <p:spPr>
          <a:xfrm>
            <a:off x="2052000" y="2165902"/>
            <a:ext cx="2864557" cy="4351338"/>
          </a:xfrm>
          <a:prstGeom prst="rect">
            <a:avLst/>
          </a:prstGeom>
        </p:spPr>
      </p:pic>
    </p:spTree>
    <p:extLst>
      <p:ext uri="{BB962C8B-B14F-4D97-AF65-F5344CB8AC3E}">
        <p14:creationId xmlns:p14="http://schemas.microsoft.com/office/powerpoint/2010/main" val="79667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te leveren verslag:</a:t>
            </a:r>
          </a:p>
        </p:txBody>
      </p:sp>
      <p:pic>
        <p:nvPicPr>
          <p:cNvPr id="5" name="Tijdelijke aanduiding voor inhoud 4">
            <a:hlinkClick r:id="rId3"/>
            <a:extLst>
              <a:ext uri="{FF2B5EF4-FFF2-40B4-BE49-F238E27FC236}">
                <a16:creationId xmlns:a16="http://schemas.microsoft.com/office/drawing/2014/main" id="{9A6BE4E1-FA4A-CD05-8C18-9215B237F644}"/>
              </a:ext>
            </a:extLst>
          </p:cNvPr>
          <p:cNvPicPr>
            <a:picLocks noGrp="1" noChangeAspect="1"/>
          </p:cNvPicPr>
          <p:nvPr>
            <p:ph idx="1"/>
          </p:nvPr>
        </p:nvPicPr>
        <p:blipFill>
          <a:blip r:embed="rId4"/>
          <a:stretch>
            <a:fillRect/>
          </a:stretch>
        </p:blipFill>
        <p:spPr>
          <a:xfrm>
            <a:off x="8435322" y="261858"/>
            <a:ext cx="3537704" cy="1394142"/>
          </a:xfrm>
        </p:spPr>
      </p:pic>
      <p:sp>
        <p:nvSpPr>
          <p:cNvPr id="7" name="Tekstvak 6">
            <a:extLst>
              <a:ext uri="{FF2B5EF4-FFF2-40B4-BE49-F238E27FC236}">
                <a16:creationId xmlns:a16="http://schemas.microsoft.com/office/drawing/2014/main" id="{5FA8362B-0D68-26BF-71C3-708A9AF05B9D}"/>
              </a:ext>
            </a:extLst>
          </p:cNvPr>
          <p:cNvSpPr txBox="1"/>
          <p:nvPr/>
        </p:nvSpPr>
        <p:spPr>
          <a:xfrm>
            <a:off x="623479" y="1656000"/>
            <a:ext cx="10084278" cy="5309146"/>
          </a:xfrm>
          <a:prstGeom prst="rect">
            <a:avLst/>
          </a:prstGeom>
          <a:noFill/>
        </p:spPr>
        <p:txBody>
          <a:bodyPr wrap="square" rtlCol="0">
            <a:spAutoFit/>
          </a:bodyPr>
          <a:lstStyle/>
          <a:p>
            <a:r>
              <a:rPr lang="nl-NL" sz="2000" dirty="0"/>
              <a:t>Verslag met 6 hoofdstukken, een samenvatting en bijlagen waaronder een plattegrond</a:t>
            </a:r>
          </a:p>
          <a:p>
            <a:r>
              <a:rPr lang="nl-NL" sz="2000" dirty="0"/>
              <a:t>Je analyseert van je </a:t>
            </a:r>
            <a:r>
              <a:rPr lang="nl-NL" sz="2000" dirty="0" err="1"/>
              <a:t>bpv</a:t>
            </a:r>
            <a:r>
              <a:rPr lang="nl-NL" sz="2000" dirty="0"/>
              <a:t> bedrijf:</a:t>
            </a:r>
          </a:p>
          <a:p>
            <a:pPr marL="342900" indent="-342900">
              <a:buFont typeface="+mj-lt"/>
              <a:buAutoNum type="arabicPeriod"/>
            </a:pPr>
            <a:r>
              <a:rPr lang="nl-NL" sz="2000" dirty="0"/>
              <a:t>Locatie en indeling van het bedrijf inclusief foto’s en plattegronden.</a:t>
            </a:r>
          </a:p>
          <a:p>
            <a:pPr marL="342900" indent="-342900">
              <a:buFont typeface="+mj-lt"/>
              <a:buAutoNum type="arabicPeriod"/>
            </a:pPr>
            <a:r>
              <a:rPr lang="nl-NL" sz="2000" dirty="0"/>
              <a:t>Planning en teelt: wat wordt er geteeld en hoe wordt het geteeld en afgezet? Wat is de toekomstvisie?</a:t>
            </a:r>
          </a:p>
          <a:p>
            <a:pPr marL="342900" indent="-342900">
              <a:buFont typeface="+mj-lt"/>
              <a:buAutoNum type="arabicPeriod"/>
            </a:pPr>
            <a:r>
              <a:rPr lang="nl-NL" sz="2000" dirty="0"/>
              <a:t>Planning en ruimte: wordt de beschikbare ruimte optimaal benut, wat zijn storende factoren?</a:t>
            </a:r>
          </a:p>
          <a:p>
            <a:pPr marL="342900" indent="-342900">
              <a:buFont typeface="+mj-lt"/>
              <a:buAutoNum type="arabicPeriod"/>
            </a:pPr>
            <a:r>
              <a:rPr lang="nl-NL" sz="2000" dirty="0"/>
              <a:t>Planning en tijd: hoe is de teelt verdeeld over het jaar en waar leggen de knelpunten?</a:t>
            </a:r>
          </a:p>
          <a:p>
            <a:pPr marL="342900" indent="-342900">
              <a:buFont typeface="+mj-lt"/>
              <a:buAutoNum type="arabicPeriod"/>
            </a:pPr>
            <a:r>
              <a:rPr lang="nl-NL" sz="2000" dirty="0"/>
              <a:t>Planning en arbeid: wat zijn de activiteiten rondom voorbereiding, verzorging en oogst? Zie jij verbeterpunten? </a:t>
            </a:r>
          </a:p>
          <a:p>
            <a:pPr marL="342900" indent="-342900">
              <a:buFont typeface="+mj-lt"/>
              <a:buAutoNum type="arabicPeriod"/>
            </a:pPr>
            <a:r>
              <a:rPr lang="nl-NL" sz="2000" dirty="0"/>
              <a:t>Planning en opbrengst: In de lessen kostprijsberekening maak je een saldo begroting, voeg deze toe. Wat kun je daarnaast adviseren over de kosten en investeringen op het gebied van productie middelen en diensten van derden?</a:t>
            </a:r>
          </a:p>
          <a:p>
            <a:pPr marL="342900" indent="-342900">
              <a:buFont typeface="+mj-lt"/>
              <a:buAutoNum type="arabicPeriod"/>
            </a:pPr>
            <a:r>
              <a:rPr lang="nl-NL" sz="2000" dirty="0"/>
              <a:t>Je besluit deze module met een samenvatting, die plaats je vóór hoofdstuk 1.</a:t>
            </a:r>
          </a:p>
          <a:p>
            <a:pPr marL="342900" indent="-342900">
              <a:buFont typeface="+mj-lt"/>
              <a:buAutoNum type="arabicPeriod"/>
            </a:pPr>
            <a:endParaRPr lang="nl-NL" sz="2100" dirty="0"/>
          </a:p>
          <a:p>
            <a:pPr marL="285750" indent="-285750">
              <a:buFont typeface="Arial" panose="020B0604020202020204" pitchFamily="34" charset="0"/>
              <a:buChar char="•"/>
            </a:pPr>
            <a:endParaRPr lang="nl-NL" dirty="0"/>
          </a:p>
        </p:txBody>
      </p:sp>
      <p:sp>
        <p:nvSpPr>
          <p:cNvPr id="9" name="Tekstvak 8">
            <a:extLst>
              <a:ext uri="{FF2B5EF4-FFF2-40B4-BE49-F238E27FC236}">
                <a16:creationId xmlns:a16="http://schemas.microsoft.com/office/drawing/2014/main" id="{2F05AD3D-E97A-01EF-0C07-3111594B5B21}"/>
              </a:ext>
            </a:extLst>
          </p:cNvPr>
          <p:cNvSpPr txBox="1"/>
          <p:nvPr/>
        </p:nvSpPr>
        <p:spPr>
          <a:xfrm>
            <a:off x="10389705" y="1682503"/>
            <a:ext cx="2928104" cy="215444"/>
          </a:xfrm>
          <a:prstGeom prst="rect">
            <a:avLst/>
          </a:prstGeom>
          <a:noFill/>
        </p:spPr>
        <p:txBody>
          <a:bodyPr wrap="square" rtlCol="0">
            <a:spAutoFit/>
          </a:bodyPr>
          <a:lstStyle/>
          <a:p>
            <a:r>
              <a:rPr lang="nl-NL" sz="800" dirty="0">
                <a:solidFill>
                  <a:schemeClr val="accent1"/>
                </a:solidFill>
              </a:rPr>
              <a:t>Klik op afbeelding</a:t>
            </a:r>
          </a:p>
        </p:txBody>
      </p:sp>
    </p:spTree>
    <p:extLst>
      <p:ext uri="{BB962C8B-B14F-4D97-AF65-F5344CB8AC3E}">
        <p14:creationId xmlns:p14="http://schemas.microsoft.com/office/powerpoint/2010/main" val="225692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Voorbeeldbedrijf 1</a:t>
            </a:r>
          </a:p>
        </p:txBody>
      </p:sp>
      <p:sp>
        <p:nvSpPr>
          <p:cNvPr id="3" name="Tijdelijke aanduiding voor inhoud 2"/>
          <p:cNvSpPr>
            <a:spLocks noGrp="1"/>
          </p:cNvSpPr>
          <p:nvPr>
            <p:ph idx="1"/>
          </p:nvPr>
        </p:nvSpPr>
        <p:spPr>
          <a:xfrm>
            <a:off x="2052000" y="1728000"/>
            <a:ext cx="8483478" cy="4351338"/>
          </a:xfrm>
        </p:spPr>
        <p:txBody>
          <a:bodyPr/>
          <a:lstStyle/>
          <a:p>
            <a:r>
              <a:rPr lang="nl-NL" dirty="0"/>
              <a:t>Potplantenbedrijf waar Begonia geteeld wordt</a:t>
            </a:r>
          </a:p>
          <a:p>
            <a:pPr indent="0">
              <a:buNone/>
            </a:pPr>
            <a:r>
              <a:rPr lang="nl-NL" dirty="0"/>
              <a:t>    of vruchtgroenten bedrijf waar Paprika geteeld wordt</a:t>
            </a:r>
          </a:p>
          <a:p>
            <a:r>
              <a:rPr lang="nl-NL" dirty="0"/>
              <a:t>Perceel van 2 hectare.</a:t>
            </a:r>
          </a:p>
          <a:p>
            <a:r>
              <a:rPr lang="nl-NL" dirty="0"/>
              <a:t>Lengte van het perceel 250 meter, de breedte is 80 meter.</a:t>
            </a:r>
          </a:p>
          <a:p>
            <a:r>
              <a:rPr lang="nl-NL" dirty="0"/>
              <a:t>Standaard Venlo-kas: 6,40 meter tralieligger.</a:t>
            </a:r>
          </a:p>
          <a:p>
            <a:r>
              <a:rPr lang="nl-NL" dirty="0"/>
              <a:t>Kaplengte/kapbreedte is 75 meter.</a:t>
            </a:r>
          </a:p>
          <a:p>
            <a:r>
              <a:rPr lang="nl-NL" dirty="0"/>
              <a:t>18 kappen van 6,40 meter, totaal 115,20 meter. </a:t>
            </a:r>
          </a:p>
          <a:p>
            <a:r>
              <a:rPr lang="nl-NL" dirty="0"/>
              <a:t>Het middenpad is 3 meter breed.</a:t>
            </a:r>
          </a:p>
          <a:p>
            <a:endParaRPr lang="nl-NL" dirty="0"/>
          </a:p>
        </p:txBody>
      </p:sp>
      <p:pic>
        <p:nvPicPr>
          <p:cNvPr id="5" name="irc_mi" descr="Afbeeldingsresultaat voor begonia elatior groep"/>
          <p:cNvPicPr/>
          <p:nvPr/>
        </p:nvPicPr>
        <p:blipFill>
          <a:blip r:embed="rId3">
            <a:extLst>
              <a:ext uri="{28A0092B-C50C-407E-A947-70E740481C1C}">
                <a14:useLocalDpi xmlns:a14="http://schemas.microsoft.com/office/drawing/2010/main" val="0"/>
              </a:ext>
            </a:extLst>
          </a:blip>
          <a:srcRect/>
          <a:stretch>
            <a:fillRect/>
          </a:stretch>
        </p:blipFill>
        <p:spPr bwMode="auto">
          <a:xfrm>
            <a:off x="9079606" y="4378817"/>
            <a:ext cx="2844687" cy="2154935"/>
          </a:xfrm>
          <a:prstGeom prst="rect">
            <a:avLst/>
          </a:prstGeom>
          <a:noFill/>
          <a:ln>
            <a:noFill/>
          </a:ln>
          <a:effectLst>
            <a:softEdge rad="355600"/>
          </a:effectLst>
        </p:spPr>
      </p:pic>
      <p:pic>
        <p:nvPicPr>
          <p:cNvPr id="4" name="Afbeelding 3">
            <a:extLst>
              <a:ext uri="{FF2B5EF4-FFF2-40B4-BE49-F238E27FC236}">
                <a16:creationId xmlns:a16="http://schemas.microsoft.com/office/drawing/2014/main" id="{C0F06B16-40F0-5341-2DEA-A6D347742A8C}"/>
              </a:ext>
            </a:extLst>
          </p:cNvPr>
          <p:cNvPicPr>
            <a:picLocks noChangeAspect="1"/>
          </p:cNvPicPr>
          <p:nvPr/>
        </p:nvPicPr>
        <p:blipFill>
          <a:blip r:embed="rId4"/>
          <a:stretch>
            <a:fillRect/>
          </a:stretch>
        </p:blipFill>
        <p:spPr>
          <a:xfrm>
            <a:off x="649933" y="4663125"/>
            <a:ext cx="2371725" cy="1933575"/>
          </a:xfrm>
          <a:prstGeom prst="rect">
            <a:avLst/>
          </a:prstGeom>
        </p:spPr>
      </p:pic>
    </p:spTree>
    <p:extLst>
      <p:ext uri="{BB962C8B-B14F-4D97-AF65-F5344CB8AC3E}">
        <p14:creationId xmlns:p14="http://schemas.microsoft.com/office/powerpoint/2010/main" val="260478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31136" y="954859"/>
            <a:ext cx="7729728" cy="1188720"/>
          </a:xfrm>
        </p:spPr>
        <p:txBody>
          <a:bodyPr/>
          <a:lstStyle/>
          <a:p>
            <a:r>
              <a:rPr lang="nl-NL" dirty="0"/>
              <a:t>Voorbeeldbedrijf 2 Begonia</a:t>
            </a:r>
          </a:p>
        </p:txBody>
      </p:sp>
      <p:sp>
        <p:nvSpPr>
          <p:cNvPr id="3" name="Tijdelijke aanduiding voor inhoud 2"/>
          <p:cNvSpPr>
            <a:spLocks noGrp="1"/>
          </p:cNvSpPr>
          <p:nvPr>
            <p:ph idx="1"/>
          </p:nvPr>
        </p:nvSpPr>
        <p:spPr>
          <a:xfrm>
            <a:off x="2231136" y="2638044"/>
            <a:ext cx="6835591" cy="3582452"/>
          </a:xfrm>
        </p:spPr>
        <p:txBody>
          <a:bodyPr>
            <a:normAutofit lnSpcReduction="10000"/>
          </a:bodyPr>
          <a:lstStyle/>
          <a:p>
            <a:r>
              <a:rPr lang="nl-NL" dirty="0"/>
              <a:t>Er wordt geteeld op roltafels</a:t>
            </a:r>
          </a:p>
          <a:p>
            <a:r>
              <a:rPr lang="nl-NL" dirty="0"/>
              <a:t>Per </a:t>
            </a:r>
            <a:r>
              <a:rPr lang="nl-NL" dirty="0" err="1"/>
              <a:t>kasvak</a:t>
            </a:r>
            <a:r>
              <a:rPr lang="nl-NL" dirty="0"/>
              <a:t> zijn drie roltafels geplaatst</a:t>
            </a:r>
          </a:p>
          <a:p>
            <a:r>
              <a:rPr lang="nl-NL" dirty="0"/>
              <a:t>De tafellengte is 36 meter, de tafelbreedte is 1,80 meter.</a:t>
            </a:r>
          </a:p>
          <a:p>
            <a:r>
              <a:rPr lang="nl-NL" dirty="0"/>
              <a:t>Transport van planten d.m.v. karren en monorail</a:t>
            </a:r>
          </a:p>
          <a:p>
            <a:r>
              <a:rPr lang="nl-NL" dirty="0"/>
              <a:t>In de bedrijfsruimte naast werkruimte ook ruimte voor ketelhuis, kantoor en kantine.</a:t>
            </a:r>
          </a:p>
          <a:p>
            <a:r>
              <a:rPr lang="nl-NL" dirty="0"/>
              <a:t>Voor het bedrijf is ruimte gereserveerd voor wateropslag, erf en woonhuis.</a:t>
            </a:r>
          </a:p>
          <a:p>
            <a:endParaRPr lang="nl-NL" dirty="0"/>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4529" y="2985887"/>
            <a:ext cx="2413984" cy="3620976"/>
          </a:xfrm>
          <a:prstGeom prst="rect">
            <a:avLst/>
          </a:prstGeom>
          <a:effectLst>
            <a:softEdge rad="431800"/>
          </a:effectLst>
        </p:spPr>
      </p:pic>
    </p:spTree>
    <p:extLst>
      <p:ext uri="{BB962C8B-B14F-4D97-AF65-F5344CB8AC3E}">
        <p14:creationId xmlns:p14="http://schemas.microsoft.com/office/powerpoint/2010/main" val="166745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31136" y="954859"/>
            <a:ext cx="7729728" cy="1188720"/>
          </a:xfrm>
        </p:spPr>
        <p:txBody>
          <a:bodyPr/>
          <a:lstStyle/>
          <a:p>
            <a:r>
              <a:rPr lang="nl-NL" dirty="0"/>
              <a:t>Voorbeeldbedrijf 2 Paprika</a:t>
            </a:r>
          </a:p>
        </p:txBody>
      </p:sp>
      <p:sp>
        <p:nvSpPr>
          <p:cNvPr id="3" name="Tijdelijke aanduiding voor inhoud 2"/>
          <p:cNvSpPr>
            <a:spLocks noGrp="1"/>
          </p:cNvSpPr>
          <p:nvPr>
            <p:ph idx="1"/>
          </p:nvPr>
        </p:nvSpPr>
        <p:spPr>
          <a:xfrm>
            <a:off x="2231136" y="2638044"/>
            <a:ext cx="6835591" cy="3582452"/>
          </a:xfrm>
        </p:spPr>
        <p:txBody>
          <a:bodyPr>
            <a:normAutofit fontScale="92500" lnSpcReduction="10000"/>
          </a:bodyPr>
          <a:lstStyle/>
          <a:p>
            <a:r>
              <a:rPr lang="nl-NL" dirty="0"/>
              <a:t>Er wordt geteeld op goten</a:t>
            </a:r>
          </a:p>
          <a:p>
            <a:r>
              <a:rPr lang="nl-NL" dirty="0"/>
              <a:t>Per </a:t>
            </a:r>
            <a:r>
              <a:rPr lang="nl-NL" dirty="0" err="1"/>
              <a:t>kasvak</a:t>
            </a:r>
            <a:r>
              <a:rPr lang="nl-NL" dirty="0"/>
              <a:t> zijn vier buisrails geplaatst</a:t>
            </a:r>
          </a:p>
          <a:p>
            <a:r>
              <a:rPr lang="nl-NL" dirty="0"/>
              <a:t>Goten zijn 36 meter, de goot breedte is 0,18 meter. Aan weerszijden van de buisrail één goot dus 8 goten per kap.</a:t>
            </a:r>
          </a:p>
          <a:p>
            <a:r>
              <a:rPr lang="nl-NL" dirty="0"/>
              <a:t>Transport van planten d.m.v. oogstkarren en tijdens de oogst de buisrail</a:t>
            </a:r>
          </a:p>
          <a:p>
            <a:r>
              <a:rPr lang="nl-NL" dirty="0"/>
              <a:t>In de bedrijfsruimte naast werkruimte ook ruimte voor ketelhuis, kantoor en kantine.</a:t>
            </a:r>
          </a:p>
          <a:p>
            <a:r>
              <a:rPr lang="nl-NL" dirty="0"/>
              <a:t>Voor het bedrijf is ruimte gereserveerd voor wateropslag, erf en woonhuis.</a:t>
            </a:r>
          </a:p>
          <a:p>
            <a:endParaRPr lang="nl-NL" dirty="0"/>
          </a:p>
        </p:txBody>
      </p:sp>
      <p:pic>
        <p:nvPicPr>
          <p:cNvPr id="4" name="Afbeelding 3">
            <a:extLst>
              <a:ext uri="{FF2B5EF4-FFF2-40B4-BE49-F238E27FC236}">
                <a16:creationId xmlns:a16="http://schemas.microsoft.com/office/drawing/2014/main" id="{807DC458-23D1-A80F-A079-B67CEF537BB5}"/>
              </a:ext>
            </a:extLst>
          </p:cNvPr>
          <p:cNvPicPr>
            <a:picLocks noChangeAspect="1"/>
          </p:cNvPicPr>
          <p:nvPr/>
        </p:nvPicPr>
        <p:blipFill>
          <a:blip r:embed="rId3"/>
          <a:stretch>
            <a:fillRect/>
          </a:stretch>
        </p:blipFill>
        <p:spPr>
          <a:xfrm>
            <a:off x="9484140" y="4041211"/>
            <a:ext cx="2482573" cy="1861930"/>
          </a:xfrm>
          <a:prstGeom prst="rect">
            <a:avLst/>
          </a:prstGeom>
        </p:spPr>
      </p:pic>
    </p:spTree>
    <p:extLst>
      <p:ext uri="{BB962C8B-B14F-4D97-AF65-F5344CB8AC3E}">
        <p14:creationId xmlns:p14="http://schemas.microsoft.com/office/powerpoint/2010/main" val="228602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hlinkClick r:id="rId3"/>
          </p:cNvPr>
          <p:cNvPicPr>
            <a:picLocks noChangeAspect="1"/>
          </p:cNvPicPr>
          <p:nvPr/>
        </p:nvPicPr>
        <p:blipFill>
          <a:blip r:embed="rId4"/>
          <a:stretch>
            <a:fillRect/>
          </a:stretch>
        </p:blipFill>
        <p:spPr>
          <a:xfrm>
            <a:off x="3286240" y="0"/>
            <a:ext cx="5765845" cy="6858000"/>
          </a:xfrm>
          <a:prstGeom prst="rect">
            <a:avLst/>
          </a:prstGeom>
        </p:spPr>
      </p:pic>
      <p:pic>
        <p:nvPicPr>
          <p:cNvPr id="2" name="Afbeelding 1">
            <a:extLst>
              <a:ext uri="{FF2B5EF4-FFF2-40B4-BE49-F238E27FC236}">
                <a16:creationId xmlns:a16="http://schemas.microsoft.com/office/drawing/2014/main" id="{329EEC9F-A6FA-0C30-1E53-140FDFD7C1EA}"/>
              </a:ext>
            </a:extLst>
          </p:cNvPr>
          <p:cNvPicPr>
            <a:picLocks noChangeAspect="1"/>
          </p:cNvPicPr>
          <p:nvPr/>
        </p:nvPicPr>
        <p:blipFill>
          <a:blip r:embed="rId5"/>
          <a:stretch>
            <a:fillRect/>
          </a:stretch>
        </p:blipFill>
        <p:spPr>
          <a:xfrm>
            <a:off x="9344921" y="4205218"/>
            <a:ext cx="2847079" cy="2158171"/>
          </a:xfrm>
          <a:prstGeom prst="rect">
            <a:avLst/>
          </a:prstGeom>
        </p:spPr>
      </p:pic>
    </p:spTree>
    <p:extLst>
      <p:ext uri="{BB962C8B-B14F-4D97-AF65-F5344CB8AC3E}">
        <p14:creationId xmlns:p14="http://schemas.microsoft.com/office/powerpoint/2010/main" val="3534169652"/>
      </p:ext>
    </p:extLst>
  </p:cSld>
  <p:clrMapOvr>
    <a:masterClrMapping/>
  </p:clrMapOvr>
</p:sld>
</file>

<file path=ppt/theme/theme1.xml><?xml version="1.0" encoding="utf-8"?>
<a:theme xmlns:a="http://schemas.openxmlformats.org/drawingml/2006/main" name="Achtergroen PP van zone">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htergroen PP van zone" id="{675F9B1A-8E97-4866-B654-6E773CF2DE0C}" vid="{D9F01F32-646D-4132-95FB-6653F27EA7E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FEFE2E46C86D4A9898CCC49B418B36" ma:contentTypeVersion="14" ma:contentTypeDescription="Een nieuw document maken." ma:contentTypeScope="" ma:versionID="df26e2361f59d12fcab5caeb108a0da6">
  <xsd:schema xmlns:xsd="http://www.w3.org/2001/XMLSchema" xmlns:xs="http://www.w3.org/2001/XMLSchema" xmlns:p="http://schemas.microsoft.com/office/2006/metadata/properties" xmlns:ns2="2cb1c85b-b197-48cd-8bb1-fe9e9ee0096b" xmlns:ns3="414a8a67-acf6-4b09-bb49-f84330b442d7" xmlns:ns4="5ad07612-1080-49cf-8fb2-28e7c3022d9a" targetNamespace="http://schemas.microsoft.com/office/2006/metadata/properties" ma:root="true" ma:fieldsID="2ec27913bf823355671e7e45cf2fbb5d" ns2:_="" ns3:_="" ns4:_="">
    <xsd:import namespace="2cb1c85b-b197-48cd-8bb1-fe9e9ee0096b"/>
    <xsd:import namespace="414a8a67-acf6-4b09-bb49-f84330b442d7"/>
    <xsd:import namespace="5ad07612-1080-49cf-8fb2-28e7c3022d9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1c85b-b197-48cd-8bb1-fe9e9ee00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ec6a8442-1569-46a6-a14f-f23e9ec9d84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14a8a67-acf6-4b09-bb49-f84330b442d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48ea8ce-d6d7-4c67-93d5-dcdb41321123}" ma:internalName="TaxCatchAll" ma:showField="CatchAllData" ma:web="5ad07612-1080-49cf-8fb2-28e7c3022d9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ad07612-1080-49cf-8fb2-28e7c3022d9a" elementFormDefault="qualified">
    <xsd:import namespace="http://schemas.microsoft.com/office/2006/documentManagement/types"/>
    <xsd:import namespace="http://schemas.microsoft.com/office/infopath/2007/PartnerControls"/>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cb1c85b-b197-48cd-8bb1-fe9e9ee0096b">
      <Terms xmlns="http://schemas.microsoft.com/office/infopath/2007/PartnerControls"/>
    </lcf76f155ced4ddcb4097134ff3c332f>
    <TaxCatchAll xmlns="414a8a67-acf6-4b09-bb49-f84330b442d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99C925-FB0C-4983-BCD1-291BD33379FE}"/>
</file>

<file path=customXml/itemProps2.xml><?xml version="1.0" encoding="utf-8"?>
<ds:datastoreItem xmlns:ds="http://schemas.openxmlformats.org/officeDocument/2006/customXml" ds:itemID="{9595E054-A4D1-494E-8569-2006FB09F6F4}">
  <ds:schemaRefs>
    <ds:schemaRef ds:uri="http://schemas.openxmlformats.org/package/2006/metadata/core-properties"/>
    <ds:schemaRef ds:uri="http://schemas.microsoft.com/office/2006/documentManagement/types"/>
    <ds:schemaRef ds:uri="915d7cad-3e71-4cea-95bb-ac32222adf06"/>
    <ds:schemaRef ds:uri="http://www.w3.org/XML/1998/namespace"/>
    <ds:schemaRef ds:uri="http://purl.org/dc/dcmitype/"/>
    <ds:schemaRef ds:uri="http://purl.org/dc/elements/1.1/"/>
    <ds:schemaRef ds:uri="http://schemas.microsoft.com/office/2006/metadata/properties"/>
    <ds:schemaRef ds:uri="http://schemas.microsoft.com/office/infopath/2007/PartnerControls"/>
    <ds:schemaRef ds:uri="82ac19c3-1cff-4f70-a585-2de21a3866ce"/>
    <ds:schemaRef ds:uri="http://purl.org/dc/terms/"/>
  </ds:schemaRefs>
</ds:datastoreItem>
</file>

<file path=customXml/itemProps3.xml><?xml version="1.0" encoding="utf-8"?>
<ds:datastoreItem xmlns:ds="http://schemas.openxmlformats.org/officeDocument/2006/customXml" ds:itemID="{B65929FC-507C-4225-ADC4-799D2B4F0F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Achtergroen PP van zone</Template>
  <TotalTime>86</TotalTime>
  <Words>873</Words>
  <Application>Microsoft Office PowerPoint</Application>
  <PresentationFormat>Breedbeeld</PresentationFormat>
  <Paragraphs>97</Paragraphs>
  <Slides>15</Slides>
  <Notes>14</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15</vt:i4>
      </vt:variant>
    </vt:vector>
  </HeadingPairs>
  <TitlesOfParts>
    <vt:vector size="18" baseType="lpstr">
      <vt:lpstr>Arial</vt:lpstr>
      <vt:lpstr>Calibri</vt:lpstr>
      <vt:lpstr>Achtergroen PP van zone</vt:lpstr>
      <vt:lpstr>PowerPoint-presentatie</vt:lpstr>
      <vt:lpstr>Teelttechnisch management</vt:lpstr>
      <vt:lpstr>Planning</vt:lpstr>
      <vt:lpstr>Planning</vt:lpstr>
      <vt:lpstr>Op te leveren verslag:</vt:lpstr>
      <vt:lpstr>Voorbeeldbedrijf 1</vt:lpstr>
      <vt:lpstr>Voorbeeldbedrijf 2 Begonia</vt:lpstr>
      <vt:lpstr>Voorbeeldbedrijf 2 Paprika</vt:lpstr>
      <vt:lpstr>PowerPoint-presentatie</vt:lpstr>
      <vt:lpstr>PowerPoint-presentatie</vt:lpstr>
      <vt:lpstr>Opdracht plattegrond 1</vt:lpstr>
      <vt:lpstr>Opdracht plattegrond 2</vt:lpstr>
      <vt:lpstr>Wat is een plattegrond?</vt:lpstr>
      <vt:lpstr>Hoe maak ik een plattegrond op schaal? </vt:lpstr>
      <vt:lpstr>Aan de slag!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Bertus Boer</dc:creator>
  <cp:lastModifiedBy>Ben Nienhuis</cp:lastModifiedBy>
  <cp:revision>3</cp:revision>
  <dcterms:created xsi:type="dcterms:W3CDTF">2021-01-11T10:50:43Z</dcterms:created>
  <dcterms:modified xsi:type="dcterms:W3CDTF">2023-01-09T10:32:27Z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0x010100F4FEFE2E46C86D4A9898CCC49B418B36</vt:lpwstr>
  </property>
</Properties>
</file>